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0"/>
  </p:handoutMasterIdLst>
  <p:sldIdLst>
    <p:sldId id="256" r:id="rId3"/>
    <p:sldId id="590" r:id="rId5"/>
    <p:sldId id="299" r:id="rId6"/>
    <p:sldId id="419" r:id="rId7"/>
    <p:sldId id="576" r:id="rId8"/>
    <p:sldId id="583" r:id="rId9"/>
    <p:sldId id="585" r:id="rId10"/>
    <p:sldId id="634" r:id="rId11"/>
    <p:sldId id="584" r:id="rId12"/>
    <p:sldId id="633" r:id="rId13"/>
    <p:sldId id="635" r:id="rId14"/>
    <p:sldId id="676" r:id="rId15"/>
    <p:sldId id="677" r:id="rId16"/>
    <p:sldId id="592" r:id="rId17"/>
    <p:sldId id="591" r:id="rId18"/>
    <p:sldId id="577" r:id="rId19"/>
    <p:sldId id="680" r:id="rId20"/>
    <p:sldId id="678" r:id="rId21"/>
    <p:sldId id="579" r:id="rId22"/>
    <p:sldId id="679" r:id="rId23"/>
    <p:sldId id="578" r:id="rId24"/>
    <p:sldId id="718" r:id="rId25"/>
    <p:sldId id="632" r:id="rId26"/>
    <p:sldId id="636" r:id="rId27"/>
    <p:sldId id="720" r:id="rId28"/>
    <p:sldId id="722" r:id="rId29"/>
    <p:sldId id="752" r:id="rId30"/>
    <p:sldId id="753" r:id="rId31"/>
    <p:sldId id="754" r:id="rId32"/>
    <p:sldId id="755" r:id="rId33"/>
    <p:sldId id="756" r:id="rId34"/>
    <p:sldId id="758" r:id="rId35"/>
    <p:sldId id="638" r:id="rId36"/>
    <p:sldId id="768" r:id="rId37"/>
    <p:sldId id="769" r:id="rId38"/>
    <p:sldId id="719" r:id="rId39"/>
    <p:sldId id="582" r:id="rId40"/>
    <p:sldId id="776" r:id="rId41"/>
    <p:sldId id="782" r:id="rId42"/>
    <p:sldId id="781" r:id="rId43"/>
    <p:sldId id="780" r:id="rId44"/>
    <p:sldId id="777" r:id="rId45"/>
    <p:sldId id="778" r:id="rId46"/>
    <p:sldId id="779" r:id="rId47"/>
    <p:sldId id="790" r:id="rId48"/>
    <p:sldId id="791" r:id="rId49"/>
    <p:sldId id="792" r:id="rId50"/>
    <p:sldId id="793" r:id="rId51"/>
    <p:sldId id="794" r:id="rId52"/>
    <p:sldId id="795" r:id="rId53"/>
    <p:sldId id="796" r:id="rId54"/>
    <p:sldId id="799" r:id="rId55"/>
    <p:sldId id="802" r:id="rId56"/>
    <p:sldId id="803" r:id="rId57"/>
    <p:sldId id="588" r:id="rId58"/>
    <p:sldId id="414" r:id="rId59"/>
  </p:sldIdLst>
  <p:sldSz cx="9144000" cy="5143500" type="screen16x9"/>
  <p:notesSz cx="6858000" cy="9144000"/>
  <p:custDataLst>
    <p:tags r:id="rId6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默认节" id="{4BC1DD26-176C-1A4F-B411-5C978AA97A91}">
          <p14:sldIdLst>
            <p14:sldId id="256"/>
            <p14:sldId id="590"/>
            <p14:sldId id="299"/>
            <p14:sldId id="419"/>
            <p14:sldId id="576"/>
            <p14:sldId id="583"/>
            <p14:sldId id="585"/>
            <p14:sldId id="634"/>
            <p14:sldId id="584"/>
            <p14:sldId id="633"/>
            <p14:sldId id="635"/>
            <p14:sldId id="676"/>
            <p14:sldId id="677"/>
            <p14:sldId id="592"/>
            <p14:sldId id="591"/>
            <p14:sldId id="577"/>
            <p14:sldId id="680"/>
            <p14:sldId id="678"/>
            <p14:sldId id="579"/>
            <p14:sldId id="679"/>
            <p14:sldId id="578"/>
            <p14:sldId id="718"/>
            <p14:sldId id="632"/>
            <p14:sldId id="636"/>
            <p14:sldId id="720"/>
            <p14:sldId id="722"/>
            <p14:sldId id="752"/>
            <p14:sldId id="753"/>
            <p14:sldId id="754"/>
            <p14:sldId id="755"/>
            <p14:sldId id="756"/>
            <p14:sldId id="758"/>
            <p14:sldId id="638"/>
            <p14:sldId id="768"/>
            <p14:sldId id="769"/>
            <p14:sldId id="719"/>
            <p14:sldId id="582"/>
            <p14:sldId id="776"/>
            <p14:sldId id="782"/>
            <p14:sldId id="781"/>
            <p14:sldId id="780"/>
            <p14:sldId id="777"/>
            <p14:sldId id="778"/>
            <p14:sldId id="779"/>
            <p14:sldId id="790"/>
            <p14:sldId id="791"/>
            <p14:sldId id="792"/>
            <p14:sldId id="793"/>
            <p14:sldId id="794"/>
            <p14:sldId id="795"/>
            <p14:sldId id="796"/>
            <p14:sldId id="799"/>
            <p14:sldId id="802"/>
            <p14:sldId id="803"/>
            <p14:sldId id="588"/>
            <p14:sldId id="414"/>
          </p14:sldIdLst>
        </p14:section>
      </p14:sectionLst>
    </p:ext>
    <p:ext uri="{EFAFB233-063F-42B5-8137-9DF3F51BA10A}">
      <p15:sldGuideLst xmlns:p15="http://schemas.microsoft.com/office/powerpoint/2012/main">
        <p15:guide id="1" orient="horz" pos="1588" userDrawn="1">
          <p15:clr>
            <a:srgbClr val="A4A3A4"/>
          </p15:clr>
        </p15:guide>
        <p15:guide id="2" pos="2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9" autoAdjust="0"/>
    <p:restoredTop sz="85194" autoAdjust="0"/>
  </p:normalViewPr>
  <p:slideViewPr>
    <p:cSldViewPr snapToGrid="0" snapToObjects="1" showGuides="1">
      <p:cViewPr varScale="1">
        <p:scale>
          <a:sx n="124" d="100"/>
          <a:sy n="124" d="100"/>
        </p:scale>
        <p:origin x="-1170" y="-90"/>
      </p:cViewPr>
      <p:guideLst>
        <p:guide orient="horz" pos="1588"/>
        <p:guide pos="281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3120" y="43"/>
      </p:cViewPr>
      <p:guideLst>
        <p:guide orient="horz" pos="3034"/>
        <p:guide pos="211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15.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p:txBody>
      </p:sp>
      <p:sp>
        <p:nvSpPr>
          <p:cNvPr id="52" name="Shape 5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业务参数校验</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smtClean="0"/>
              <a:t>业务参数校验</a:t>
            </a: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你在编辑器中看到的是一个 Vue 单文件组件 (Single-File Component，缩写为 SFC)。SFC 是一种可复用的代码组织形式，它将从属于同一个组件的 HTML、CSS 和 JavaScript 封装在使用 .vue 后缀的文件中。</a:t>
            </a:r>
            <a:endParaRPr lang="zh-CN" altLang="en-US" dirty="0"/>
          </a:p>
          <a:p>
            <a:endParaRPr lang="zh-CN" altLang="en-US" dirty="0"/>
          </a:p>
          <a:p>
            <a:r>
              <a:rPr lang="zh-CN" altLang="en-US" dirty="0"/>
              <a:t>Vue 的核心功能是声明式渲染：通过扩展于标准 HTML 的模板语法，我们可以根据 JavaScript 的状态来描述 HTML 应该是什么样子的。当状态改变时，HTML 会自动更新。</a:t>
            </a:r>
            <a:endParaRPr lang="zh-CN" altLang="en-US" dirty="0"/>
          </a:p>
          <a:p>
            <a:endParaRPr lang="zh-CN" altLang="en-US" dirty="0"/>
          </a:p>
          <a:p>
            <a:r>
              <a:rPr lang="zh-CN" altLang="en-US" dirty="0"/>
              <a:t>能在改变时触发更新的状态被称作是响应式的。我们可以使用 Vue 的 reactive() API 来声明响应式状态。由 reactive() 创建的对象都是 JavaScript Proxy，其行为与普通对象一样：</a:t>
            </a:r>
            <a:endParaRPr lang="zh-CN" altLang="en-US" dirty="0"/>
          </a:p>
          <a:p>
            <a:endParaRPr lang="zh-CN" altLang="en-US" dirty="0"/>
          </a:p>
          <a:p>
            <a:r>
              <a:rPr lang="zh-CN" altLang="en-US" dirty="0"/>
              <a:t>js</a:t>
            </a:r>
            <a:endParaRPr lang="zh-CN" altLang="en-US" dirty="0"/>
          </a:p>
          <a:p>
            <a:r>
              <a:rPr lang="zh-CN" altLang="en-US" dirty="0"/>
              <a:t>import { reactive } from 'vue'</a:t>
            </a:r>
            <a:endParaRPr lang="zh-CN" altLang="en-US" dirty="0"/>
          </a:p>
          <a:p>
            <a:endParaRPr lang="zh-CN" altLang="en-US" dirty="0"/>
          </a:p>
          <a:p>
            <a:r>
              <a:rPr lang="zh-CN" altLang="en-US" dirty="0"/>
              <a:t>const counter = reactive({</a:t>
            </a:r>
            <a:endParaRPr lang="zh-CN" altLang="en-US" dirty="0"/>
          </a:p>
          <a:p>
            <a:r>
              <a:rPr lang="zh-CN" altLang="en-US" dirty="0"/>
              <a:t>  count: 0</a:t>
            </a:r>
            <a:endParaRPr lang="zh-CN" altLang="en-US" dirty="0"/>
          </a:p>
          <a:p>
            <a:r>
              <a:rPr lang="zh-CN" altLang="en-US" dirty="0"/>
              <a:t>})</a:t>
            </a:r>
            <a:endParaRPr lang="zh-CN" altLang="en-US" dirty="0"/>
          </a:p>
          <a:p>
            <a:endParaRPr lang="zh-CN" altLang="en-US" dirty="0"/>
          </a:p>
          <a:p>
            <a:r>
              <a:rPr lang="zh-CN" altLang="en-US" dirty="0"/>
              <a:t>console.log(counter.count) // 0</a:t>
            </a:r>
            <a:endParaRPr lang="zh-CN" altLang="en-US" dirty="0"/>
          </a:p>
          <a:p>
            <a:r>
              <a:rPr lang="zh-CN" altLang="en-US" dirty="0"/>
              <a:t>counter.count++</a:t>
            </a:r>
            <a:endParaRPr lang="zh-CN" altLang="en-US" dirty="0"/>
          </a:p>
          <a:p>
            <a:r>
              <a:rPr lang="zh-CN" altLang="en-US" dirty="0"/>
              <a:t>reactive() 只适用于对象 (包括数组和内置类型，如 Map 和 Set)。而另一个 API ref() 则可以接受任何值类型。ref 会返回一个包裹对象，并在 .value 属性下暴露内部值。</a:t>
            </a:r>
            <a:endParaRPr lang="zh-CN" altLang="en-US" dirty="0"/>
          </a:p>
          <a:p>
            <a:endParaRPr lang="zh-CN" altLang="en-US" dirty="0"/>
          </a:p>
          <a:p>
            <a:r>
              <a:rPr lang="zh-CN" altLang="en-US" dirty="0"/>
              <a:t>js</a:t>
            </a:r>
            <a:endParaRPr lang="zh-CN" altLang="en-US" dirty="0"/>
          </a:p>
          <a:p>
            <a:r>
              <a:rPr lang="zh-CN" altLang="en-US" dirty="0"/>
              <a:t>import { ref } from 'vue'</a:t>
            </a:r>
            <a:endParaRPr lang="zh-CN" altLang="en-US" dirty="0"/>
          </a:p>
          <a:p>
            <a:endParaRPr lang="zh-CN" altLang="en-US" dirty="0"/>
          </a:p>
          <a:p>
            <a:r>
              <a:rPr lang="zh-CN" altLang="en-US" dirty="0"/>
              <a:t>const message = ref('Hello World!')</a:t>
            </a:r>
            <a:endParaRPr lang="zh-CN" altLang="en-US" dirty="0"/>
          </a:p>
          <a:p>
            <a:endParaRPr lang="zh-CN" altLang="en-US" dirty="0"/>
          </a:p>
          <a:p>
            <a:r>
              <a:rPr lang="zh-CN" altLang="en-US" dirty="0"/>
              <a:t>console.log(message.value) // "Hello World!"</a:t>
            </a:r>
            <a:endParaRPr lang="zh-CN" altLang="en-US" dirty="0"/>
          </a:p>
          <a:p>
            <a:r>
              <a:rPr lang="zh-CN" altLang="en-US" dirty="0"/>
              <a:t>message.value = 'Changed'</a:t>
            </a:r>
            <a:endParaRPr lang="zh-CN" altLang="en-US" dirty="0"/>
          </a:p>
          <a:p>
            <a:r>
              <a:rPr lang="zh-CN" altLang="en-US" dirty="0"/>
              <a:t>reactive() 和 ref() 的细节在指南 - 响应式基础一节中有进一步讨论。</a:t>
            </a:r>
            <a:endParaRPr lang="zh-CN" altLang="en-US" dirty="0"/>
          </a:p>
          <a:p>
            <a:endParaRPr lang="zh-CN" altLang="en-US" dirty="0"/>
          </a:p>
          <a:p>
            <a:r>
              <a:rPr lang="zh-CN" altLang="en-US" dirty="0"/>
              <a:t>在组件的 &lt;script setup&gt; 块中声明的响应式状态，可以直接在模板中使用。下面展示了我们如何使用双花括号语法，根据 counter 对象和 message ref 的值渲染动态文本：</a:t>
            </a:r>
            <a:endParaRPr lang="zh-CN" altLang="en-US" dirty="0"/>
          </a:p>
          <a:p>
            <a:endParaRPr lang="zh-CN" altLang="en-US" dirty="0"/>
          </a:p>
          <a:p>
            <a:r>
              <a:rPr lang="zh-CN" altLang="en-US" dirty="0"/>
              <a:t>template</a:t>
            </a:r>
            <a:endParaRPr lang="zh-CN" altLang="en-US" dirty="0"/>
          </a:p>
          <a:p>
            <a:r>
              <a:rPr lang="zh-CN" altLang="en-US" dirty="0"/>
              <a:t>&lt;h1&gt;{{ message }}&lt;/h1&gt;</a:t>
            </a:r>
            <a:endParaRPr lang="zh-CN" altLang="en-US" dirty="0"/>
          </a:p>
          <a:p>
            <a:r>
              <a:rPr lang="zh-CN" altLang="en-US" dirty="0"/>
              <a:t>&lt;p&gt;count is: {{ counter.count }}&lt;/p&gt;</a:t>
            </a:r>
            <a:endParaRPr lang="zh-CN" altLang="en-US" dirty="0"/>
          </a:p>
          <a:p>
            <a:r>
              <a:rPr lang="zh-CN" altLang="en-US" dirty="0"/>
              <a:t>注意我们在模板中访问的 message ref 时不需要使用 .value：它会被自动解包，让使用更简单。</a:t>
            </a:r>
            <a:endParaRPr lang="zh-CN" altLang="en-US" dirty="0"/>
          </a:p>
          <a:p>
            <a:endParaRPr lang="zh-CN" altLang="en-US" dirty="0"/>
          </a:p>
          <a:p>
            <a:r>
              <a:rPr lang="zh-CN" altLang="en-US" dirty="0"/>
              <a:t>在双花括号中的内容并不只限于标识符或路径——我们可以使用任何有效的 JavaScript 表达式。</a:t>
            </a:r>
            <a:endParaRPr lang="zh-CN" altLang="en-US" dirty="0"/>
          </a:p>
          <a:p>
            <a:endParaRPr lang="zh-CN" altLang="en-US" dirty="0"/>
          </a:p>
          <a:p>
            <a:r>
              <a:rPr lang="zh-CN" altLang="en-US" dirty="0"/>
              <a:t>template</a:t>
            </a:r>
            <a:endParaRPr lang="zh-CN" altLang="en-US" dirty="0"/>
          </a:p>
          <a:p>
            <a:r>
              <a:rPr lang="zh-CN" altLang="en-US" dirty="0"/>
              <a:t>&lt;h1&gt;{{ message.split('').reverse().join('') }}&lt;/h1&gt;</a:t>
            </a:r>
            <a:endParaRPr lang="zh-CN" altLang="en-US" dirty="0"/>
          </a:p>
          <a:p>
            <a:r>
              <a:rPr lang="zh-CN" altLang="en-US" dirty="0"/>
              <a:t>现在，试着自己创建一些响应式状态，用它来为模板中的 &lt;h1&gt; 渲染动态的文本内容。</a:t>
            </a: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endParaRPr lang="zh-CN" altLang="en-US" dirty="0"/>
          </a:p>
          <a:p>
            <a:r>
              <a:rPr lang="zh-CN" altLang="en-US" dirty="0"/>
              <a:t>在 Vue 中，mustache 语法 (即双大括号) 只能用于文本插值。为了给 attribute 绑定一个动态值，需要使用 v-bind 指令：</a:t>
            </a:r>
            <a:endParaRPr lang="zh-CN" altLang="en-US" dirty="0"/>
          </a:p>
          <a:p>
            <a:endParaRPr lang="zh-CN" altLang="en-US" dirty="0"/>
          </a:p>
          <a:p>
            <a:r>
              <a:rPr lang="zh-CN" altLang="en-US" dirty="0"/>
              <a:t>template</a:t>
            </a:r>
            <a:endParaRPr lang="zh-CN" altLang="en-US" dirty="0"/>
          </a:p>
          <a:p>
            <a:r>
              <a:rPr lang="zh-CN" altLang="en-US" dirty="0"/>
              <a:t>&lt;div v-bind:id="dynamicId"&gt;&lt;/div&gt;</a:t>
            </a:r>
            <a:endParaRPr lang="zh-CN" altLang="en-US" dirty="0"/>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endParaRPr lang="zh-CN" altLang="en-US" dirty="0"/>
          </a:p>
          <a:p>
            <a:endParaRPr lang="zh-CN" altLang="en-US" dirty="0"/>
          </a:p>
          <a:p>
            <a:r>
              <a:rPr lang="zh-CN" altLang="en-US" dirty="0"/>
              <a:t>冒号后面的部分 (:id) 是指令的“参数”。此处，元素的 id attribute 将与组件状态里的 dynamicId 属性保持同步。</a:t>
            </a:r>
            <a:endParaRPr lang="zh-CN" altLang="en-US" dirty="0"/>
          </a:p>
          <a:p>
            <a:endParaRPr lang="zh-CN" altLang="en-US" dirty="0"/>
          </a:p>
          <a:p>
            <a:r>
              <a:rPr lang="zh-CN" altLang="en-US" dirty="0"/>
              <a:t>由于 v-bind 使用地非常频繁，它有一个专门的简写语法：</a:t>
            </a:r>
            <a:endParaRPr lang="zh-CN" altLang="en-US" dirty="0"/>
          </a:p>
          <a:p>
            <a:endParaRPr lang="zh-CN" altLang="en-US" dirty="0"/>
          </a:p>
          <a:p>
            <a:r>
              <a:rPr lang="zh-CN" altLang="en-US" dirty="0"/>
              <a:t>template</a:t>
            </a:r>
            <a:endParaRPr lang="zh-CN" altLang="en-US" dirty="0"/>
          </a:p>
          <a:p>
            <a:r>
              <a:rPr lang="zh-CN" altLang="en-US" dirty="0"/>
              <a:t>&lt;div :id="dynamicId"&gt;&lt;/div&gt;</a:t>
            </a:r>
            <a:endParaRPr lang="zh-CN" altLang="en-US" dirty="0"/>
          </a:p>
          <a:p>
            <a:r>
              <a:rPr lang="zh-CN" altLang="en-US" dirty="0"/>
              <a:t>现在，试着把一个动态的 class 绑定添加到这个 &lt;h1&gt; 上，并使用 titleClass 的 ref 作为它的值。如果绑定正确，文字将会变为红色。</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endParaRPr lang="zh-CN" altLang="en-US" dirty="0"/>
          </a:p>
          <a:p>
            <a:endParaRPr lang="zh-CN" altLang="en-US" dirty="0"/>
          </a:p>
          <a:p>
            <a:r>
              <a:rPr lang="zh-CN" altLang="en-US" dirty="0"/>
              <a:t>template</a:t>
            </a:r>
            <a:endParaRPr lang="zh-CN" altLang="en-US" dirty="0"/>
          </a:p>
          <a:p>
            <a:r>
              <a:rPr lang="zh-CN" altLang="en-US" dirty="0"/>
              <a:t>&lt;button v-on:click="increment"&gt;{{ count }}&lt;/button&gt;</a:t>
            </a:r>
            <a:endParaRPr lang="zh-CN" altLang="en-US" dirty="0"/>
          </a:p>
          <a:p>
            <a:r>
              <a:rPr lang="zh-CN" altLang="en-US" dirty="0"/>
              <a:t>因为其经常使用，v-on 也有一个简写语法：</a:t>
            </a:r>
            <a:endParaRPr lang="zh-CN" altLang="en-US" dirty="0"/>
          </a:p>
          <a:p>
            <a:endParaRPr lang="zh-CN" altLang="en-US" dirty="0"/>
          </a:p>
          <a:p>
            <a:r>
              <a:rPr lang="zh-CN" altLang="en-US" dirty="0"/>
              <a:t>template</a:t>
            </a:r>
            <a:endParaRPr lang="zh-CN" altLang="en-US" dirty="0"/>
          </a:p>
          <a:p>
            <a:r>
              <a:rPr lang="zh-CN" altLang="en-US" dirty="0"/>
              <a:t>&lt;button @click="increment"&gt;{{ count }}&lt;/button&gt;</a:t>
            </a:r>
            <a:endParaRPr lang="zh-CN" altLang="en-US" dirty="0"/>
          </a:p>
          <a:p>
            <a:r>
              <a:rPr lang="zh-CN" altLang="en-US" dirty="0"/>
              <a:t>此处，increment 引用了一个在 &lt;script setup&gt; 中声明的函数：</a:t>
            </a:r>
            <a:endParaRPr lang="zh-CN" altLang="en-US" dirty="0"/>
          </a:p>
          <a:p>
            <a:endParaRPr lang="zh-CN" altLang="en-US" dirty="0"/>
          </a:p>
          <a:p>
            <a:r>
              <a:rPr lang="zh-CN" altLang="en-US" dirty="0"/>
              <a:t>vue</a:t>
            </a:r>
            <a:endParaRPr lang="zh-CN" altLang="en-US" dirty="0"/>
          </a:p>
          <a:p>
            <a:r>
              <a:rPr lang="zh-CN" altLang="en-US" dirty="0"/>
              <a:t>&lt;script setup&gt;</a:t>
            </a:r>
            <a:endParaRPr lang="zh-CN" altLang="en-US" dirty="0"/>
          </a:p>
          <a:p>
            <a:r>
              <a:rPr lang="zh-CN" altLang="en-US" dirty="0"/>
              <a:t>import { ref } from 'vue'</a:t>
            </a:r>
            <a:endParaRPr lang="zh-CN" altLang="en-US" dirty="0"/>
          </a:p>
          <a:p>
            <a:endParaRPr lang="zh-CN" altLang="en-US" dirty="0"/>
          </a:p>
          <a:p>
            <a:r>
              <a:rPr lang="zh-CN" altLang="en-US" dirty="0"/>
              <a:t>const count = ref(0)</a:t>
            </a:r>
            <a:endParaRPr lang="zh-CN" altLang="en-US" dirty="0"/>
          </a:p>
          <a:p>
            <a:endParaRPr lang="zh-CN" altLang="en-US" dirty="0"/>
          </a:p>
          <a:p>
            <a:r>
              <a:rPr lang="zh-CN" altLang="en-US" dirty="0"/>
              <a:t>function increment() {</a:t>
            </a:r>
            <a:endParaRPr lang="zh-CN" altLang="en-US" dirty="0"/>
          </a:p>
          <a:p>
            <a:r>
              <a:rPr lang="zh-CN" altLang="en-US" dirty="0"/>
              <a:t>  // 更新组件状态</a:t>
            </a:r>
            <a:endParaRPr lang="zh-CN" altLang="en-US" dirty="0"/>
          </a:p>
          <a:p>
            <a:r>
              <a:rPr lang="zh-CN" altLang="en-US" dirty="0"/>
              <a:t>  count.value++</a:t>
            </a:r>
            <a:endParaRPr lang="zh-CN" altLang="en-US" dirty="0"/>
          </a:p>
          <a:p>
            <a:r>
              <a:rPr lang="zh-CN" altLang="en-US" dirty="0"/>
              <a:t>}</a:t>
            </a:r>
            <a:endParaRPr lang="zh-CN" altLang="en-US" dirty="0"/>
          </a:p>
          <a:p>
            <a:r>
              <a:rPr lang="zh-CN" altLang="en-US" dirty="0"/>
              <a:t>&lt;/script&gt;</a:t>
            </a:r>
            <a:endParaRPr lang="zh-CN" altLang="en-US" dirty="0"/>
          </a:p>
          <a:p>
            <a:r>
              <a:rPr lang="zh-CN" altLang="en-US" dirty="0"/>
              <a:t>在函数中，我们可以通过修改 ref 来更新组件状态。</a:t>
            </a:r>
            <a:endParaRPr lang="zh-CN" altLang="en-US" dirty="0"/>
          </a:p>
          <a:p>
            <a:endParaRPr lang="zh-CN" altLang="en-US" dirty="0"/>
          </a:p>
          <a:p>
            <a:r>
              <a:rPr lang="zh-CN" altLang="en-US" dirty="0"/>
              <a:t>事件处理函数也可以使用内置表达式，并且可以使用修饰符简化常见任务。这些细节包含在指南 - 事件处理。</a:t>
            </a:r>
            <a:endParaRPr lang="zh-CN" altLang="en-US" dirty="0"/>
          </a:p>
          <a:p>
            <a:endParaRPr lang="zh-CN" altLang="en-US" dirty="0"/>
          </a:p>
          <a:p>
            <a:r>
              <a:rPr lang="zh-CN" altLang="en-US" dirty="0"/>
              <a:t>现在，尝试自行实现 increment 函数并通过使用 v-on 将其绑定到按钮上。</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endParaRPr sz="1600" b="1">
              <a:solidFill>
                <a:srgbClr val="595959"/>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hyperlink" Target="https://www.typescriptlang.org/zh/" TargetMode="Externa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hyperlink" Target="https://axios-http.com/zh/" TargetMode="Externa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hyperlink" Target="https://lesscss.org/" TargetMode="Externa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hyperlink" Target="https://www.antdv.com/docs/vue/introduce-cn" TargetMode="Externa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15.webp"/><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notesSlide" Target="../notesSlides/notesSlide3.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hyperlink" Target="https://cn.vuejs.org/" TargetMode="Externa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hyperlink" Target="https://pinia.vuejs.org/zh/" TargetMode="Externa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hyperlink" Target="https://router.vuejs.org/zh/" TargetMode="Externa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hyperlink" Target="https://cn.vitejs.dev/" TargetMode="Externa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1"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2022</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12</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smtClean="0">
                <a:solidFill>
                  <a:schemeClr val="bg1"/>
                </a:solidFill>
                <a:latin typeface="黑体" panose="02010609060101010101" pitchFamily="49" charset="-122"/>
                <a:ea typeface="黑体" panose="02010609060101010101" pitchFamily="49" charset="-122"/>
              </a:rPr>
              <a:t>Vue3+vue-router+axios+Pinia+Vite+TS+less+Ant design</a:t>
            </a:r>
            <a:endParaRPr sz="2800" b="1" dirty="0" smtClean="0">
              <a:solidFill>
                <a:schemeClr val="bg1"/>
              </a:solidFill>
              <a:latin typeface="黑体" panose="02010609060101010101" pitchFamily="49" charset="-122"/>
              <a:ea typeface="黑体" panose="02010609060101010101" pitchFamily="49" charset="-122"/>
            </a:endParaRPr>
          </a:p>
        </p:txBody>
      </p:sp>
      <p:pic>
        <p:nvPicPr>
          <p:cNvPr id="6" name="Picture 2" descr="C:\Users\yuan.wenyan\Documents\Tencent Files\15678934\FileRecv\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6767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TypeScript 是一种由微软开发的自由和开源的编程语言。它是 JavaScript 的一个超集，而且本质上向这个语言添加了可选的静态类型和基于类的面向对象编程。TypeScript具有可选的类型并可以编译为纯JavaScript。从技术上讲TypeScript就是具有静态类型的 JavaScript 。</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axios 是 Vue 官方推荐的一个基于 promise</a:t>
            </a:r>
            <a:r>
              <a:rPr lang="zh-CN" sz="1600">
                <a:solidFill>
                  <a:schemeClr val="tx1">
                    <a:lumMod val="85000"/>
                    <a:lumOff val="15000"/>
                  </a:schemeClr>
                </a:solidFill>
                <a:latin typeface="Helvetica"/>
                <a:ea typeface="宋体" panose="02010600030101010101" pitchFamily="2" charset="-122"/>
                <a:cs typeface="Helvetica"/>
              </a:rPr>
              <a:t>（ES6异步编程的一种解决方案）</a:t>
            </a:r>
            <a:r>
              <a:rPr sz="1600">
                <a:solidFill>
                  <a:schemeClr val="tx1">
                    <a:lumMod val="85000"/>
                    <a:lumOff val="15000"/>
                  </a:schemeClr>
                </a:solidFill>
                <a:latin typeface="Helvetica"/>
                <a:cs typeface="Helvetica"/>
              </a:rPr>
              <a:t> 的 HTTP 库，可以用在浏览器和 node.js 中。虽然，axios 是个优秀的 HTTP 库，但是，直接在项目中使用并不是那么方便，所以，我们需要对其进行一定程度上的配置封装，减少重复代码，方便调用。</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828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css</a:t>
            </a:r>
            <a:r>
              <a:rPr lang="zh-CN" altLang="en-US" sz="1600">
                <a:solidFill>
                  <a:schemeClr val="tx1">
                    <a:lumMod val="85000"/>
                    <a:lumOff val="15000"/>
                  </a:schemeClr>
                </a:solidFill>
                <a:latin typeface="Helvetica"/>
                <a:cs typeface="Helvetica"/>
              </a:rPr>
              <a:t>预处理语言，它扩充了 CSS 语言，增加了诸如变量、混合（mixin）、函数等功能，让 CSS 更易维护、方便制作主题、扩充</a:t>
            </a:r>
            <a:r>
              <a:rPr lang="zh-CN" altLang="en-US" sz="1600">
                <a:solidFill>
                  <a:schemeClr val="tx1">
                    <a:lumMod val="85000"/>
                    <a:lumOff val="15000"/>
                  </a:schemeClr>
                </a:solidFill>
                <a:latin typeface="Helvetica"/>
                <a:cs typeface="Helvetica"/>
                <a:hlinkClick r:id="rId2" action="ppaction://hlinkfile"/>
              </a:rPr>
              <a:t>进入官网</a:t>
            </a:r>
            <a:endParaRPr lang="zh-CN" altLang="en-US"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design</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828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由蚂蚁金服开发的一套基于 Ant Design 和 Vue 的 企业级 UI 组件库，特性：共享 Ant Design of React 设计工具体系，从 2.x 版本开始支持 Vue 3</a:t>
            </a:r>
            <a:r>
              <a:rPr lang="zh-CN" sz="1600">
                <a:solidFill>
                  <a:schemeClr val="tx1">
                    <a:lumMod val="85000"/>
                    <a:lumOff val="15000"/>
                  </a:schemeClr>
                </a:solidFill>
                <a:latin typeface="Helvetica"/>
                <a:ea typeface="宋体" panose="02010600030101010101" pitchFamily="2" charset="-122"/>
                <a:cs typeface="Helvetica"/>
                <a:sym typeface="+mn-ea"/>
              </a:rPr>
              <a:t>。</a:t>
            </a:r>
            <a:r>
              <a:rPr lang="zh-CN" sz="1600">
                <a:solidFill>
                  <a:schemeClr val="tx1">
                    <a:lumMod val="85000"/>
                    <a:lumOff val="15000"/>
                  </a:schemeClr>
                </a:solidFill>
                <a:latin typeface="Helvetica"/>
                <a:ea typeface="宋体" panose="02010600030101010101" pitchFamily="2" charset="-122"/>
                <a:cs typeface="Helvetica"/>
                <a:sym typeface="+mn-ea"/>
                <a:hlinkClick r:id="rId2" action="ppaction://hlinkfile"/>
              </a:rPr>
              <a:t>进入官网</a:t>
            </a:r>
            <a:endParaRPr lang="zh-CN" sz="160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3"/>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项目</a:t>
            </a:r>
            <a:r>
              <a:rPr kumimoji="0" lang="zh-CN" altLang="en-US"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展示</a:t>
            </a:r>
            <a:endParaRPr kumimoji="0" lang="zh-CN" altLang="en-US"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一种新的状态管理工具，进入官网</a:t>
            </a:r>
            <a:endParaRPr>
              <a:solidFill>
                <a:schemeClr val="tx1">
                  <a:lumMod val="85000"/>
                  <a:lumOff val="15000"/>
                </a:schemeClr>
              </a:solidFill>
              <a:latin typeface="Helvetica"/>
              <a:cs typeface="Helvetica"/>
            </a:endParaRPr>
          </a:p>
        </p:txBody>
      </p:sp>
      <p:pic>
        <p:nvPicPr>
          <p:cNvPr id="103" name="图片 102"/>
          <p:cNvPicPr/>
          <p:nvPr/>
        </p:nvPicPr>
        <p:blipFill>
          <a:blip r:embed="rId2"/>
          <a:stretch>
            <a:fillRect/>
          </a:stretch>
        </p:blipFill>
        <p:spPr>
          <a:xfrm>
            <a:off x="963295" y="1821180"/>
            <a:ext cx="7696835" cy="2320290"/>
          </a:xfrm>
          <a:prstGeom prst="rect">
            <a:avLst/>
          </a:prstGeom>
          <a:noFill/>
          <a:ln w="9525">
            <a:noFill/>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endParaRPr kumimoji="1"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endParaRPr lang="en-US" altLang="zh-CN" b="1" dirty="0">
              <a:solidFill>
                <a:schemeClr val="bg2"/>
              </a:solidFill>
              <a:latin typeface="微软雅黑" panose="020B0503020204020204" charset="-122"/>
              <a:ea typeface="微软雅黑" panose="020B0503020204020204" charset="-122"/>
              <a:sym typeface="+mn-ea"/>
            </a:endParaRPr>
          </a:p>
        </p:txBody>
      </p:sp>
      <p:sp>
        <p:nvSpPr>
          <p:cNvPr id="7" name="文本框 6"/>
          <p:cNvSpPr txBox="1"/>
          <p:nvPr/>
        </p:nvSpPr>
        <p:spPr>
          <a:xfrm>
            <a:off x="1447800" y="1063491"/>
            <a:ext cx="6545580" cy="23520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pPr>
            <a:r>
              <a:rPr sz="1400" b="1">
                <a:solidFill>
                  <a:schemeClr val="tx1">
                    <a:lumMod val="85000"/>
                    <a:lumOff val="15000"/>
                  </a:schemeClr>
                </a:solidFill>
                <a:latin typeface="Helvetica"/>
                <a:cs typeface="Helvetica"/>
              </a:rPr>
              <a:t>Vscode: 前端人必备写码神器</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a:solidFill>
                  <a:schemeClr val="tx1">
                    <a:lumMod val="85000"/>
                    <a:lumOff val="15000"/>
                  </a:schemeClr>
                </a:solidFill>
                <a:latin typeface="Helvetica"/>
                <a:cs typeface="Helvetica"/>
              </a:rPr>
              <a:t>Chrome：对开发者非常友好的浏览器</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a:solidFill>
                  <a:schemeClr val="tx1">
                    <a:lumMod val="85000"/>
                    <a:lumOff val="15000"/>
                  </a:schemeClr>
                </a:solidFill>
                <a:latin typeface="Helvetica"/>
                <a:cs typeface="Helvetica"/>
              </a:rPr>
              <a:t>Nodejs&amp;npm：配置本地开发环境</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a:solidFill>
                  <a:schemeClr val="tx1">
                    <a:lumMod val="85000"/>
                    <a:lumOff val="15000"/>
                  </a:schemeClr>
                </a:solidFill>
                <a:latin typeface="Helvetica"/>
                <a:cs typeface="Helvetica"/>
              </a:rPr>
              <a:t>Vue.js devtools：浏览器调试插件</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a:solidFill>
                  <a:schemeClr val="tx1">
                    <a:lumMod val="85000"/>
                    <a:lumOff val="15000"/>
                  </a:schemeClr>
                </a:solidFill>
                <a:latin typeface="Helvetica"/>
                <a:cs typeface="Helvetica"/>
              </a:rPr>
              <a:t>Vue Language Features (Volar)：Vscode 开发 vue3 必备插件，提供语法高亮提示</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a:solidFill>
                  <a:schemeClr val="tx1">
                    <a:lumMod val="85000"/>
                    <a:lumOff val="15000"/>
                  </a:schemeClr>
                </a:solidFill>
                <a:latin typeface="Helvetica"/>
                <a:cs typeface="Helvetica"/>
              </a:rPr>
              <a:t>Vue 3 Snippets：vue3 快捷输入</a:t>
            </a:r>
            <a:endParaRPr sz="1400" b="1">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02481"/>
            <a:ext cx="6545580" cy="461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Node.js是什么：</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Node.js是一个运行环境，可以运行JavaScript语言写出的代码；在Node.js出现以前（2009年以前），JavaScript主要运行在浏览器客户端，在Node.js出现后，JavaScript又多了一个运行环境---Node.js。</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既然JavaScript既可以运行在浏览器端，也可以运行在Node.js环境中，这两者有什么关系呢？</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运行在浏览器和Node.js上JavaScript的区别：</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运行在浏览器的JavaScript就好像运行在一个封闭的盒子里，不能访问本地的一切资源，要想访问，只能使用浏览器提供的API，而且还需要得到用户授权，可使用的功能十分有限。</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运行在Node.js的JavaScript能做的事情就很多了，如：本地文件读写，HTTP网络请求及响应，socket监听请求等；</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能用Node.js做什么：</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前端 最常用的东西是使用Node.js进行前端代码模块化操作，主要包含：压缩、拆分、合并、引入等，浏览器端的JavaScript是无法直接读取文件的，需要借助后端功能才能实现读取，有了Node.js，可以借助运行在Node.js环境的webpack去实现这些功能，使得前端能够有更强大的能力去操作整个项目；除了上面说的这些，Node.js还能提供服务器的功能，让你能够通过请求访问数据，另外，Node.js还可以作为工具实现很多前端工具轮子。</a:t>
            </a:r>
            <a:endParaRPr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5369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NPM是什么？</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npm是Node.js的包管理工具,你可以把它看成是Node.js的模块管家。</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NPM从哪来？</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NPM是随同Node.js一起安装的，也就是说，NPM也已经一起被安装了。所以，使用NPM无需再次额外安装。可以通过输入 "npm -v" 来测试是否成功安装</a:t>
            </a:r>
            <a:r>
              <a:rPr lang="zh-CN" sz="1400">
                <a:solidFill>
                  <a:schemeClr val="tx1">
                    <a:lumMod val="85000"/>
                    <a:lumOff val="15000"/>
                  </a:schemeClr>
                </a:solidFill>
                <a:latin typeface="Helvetica"/>
                <a:ea typeface="宋体" panose="02010600030101010101" pitchFamily="2" charset="-122"/>
                <a:cs typeface="Helvetica"/>
              </a:rPr>
              <a:t>。</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怎么去安装第三方包？</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NPM三大作用第一个---下载别人编写的第三方包到本地使用，使用命令很简单，首先你得知道别人那个包在服务器上叫什么名字，然后你才能针对性的去下载它,语法如下：</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npm install &lt;Module Name&gt;</a:t>
            </a:r>
            <a:endParaRPr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1"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2022</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12</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smtClean="0">
                <a:solidFill>
                  <a:schemeClr val="bg1"/>
                </a:solidFill>
                <a:latin typeface="黑体" panose="02010609060101010101" pitchFamily="49" charset="-122"/>
                <a:ea typeface="黑体" panose="02010609060101010101" pitchFamily="49" charset="-122"/>
              </a:rPr>
              <a:t>Vue3+Ant design</a:t>
            </a:r>
            <a:r>
              <a:rPr lang="zh-CN" sz="2800" b="1" dirty="0" smtClean="0">
                <a:solidFill>
                  <a:schemeClr val="bg1"/>
                </a:solidFill>
                <a:latin typeface="黑体" panose="02010609060101010101" pitchFamily="49" charset="-122"/>
                <a:ea typeface="黑体" panose="02010609060101010101" pitchFamily="49" charset="-122"/>
              </a:rPr>
              <a:t>分享</a:t>
            </a:r>
            <a:endParaRPr lang="zh-CN" sz="2800" b="1" dirty="0" smtClean="0">
              <a:solidFill>
                <a:schemeClr val="bg1"/>
              </a:solidFill>
              <a:latin typeface="黑体" panose="02010609060101010101" pitchFamily="49" charset="-122"/>
              <a:ea typeface="黑体" panose="02010609060101010101" pitchFamily="49" charset="-122"/>
            </a:endParaRPr>
          </a:p>
        </p:txBody>
      </p:sp>
      <p:pic>
        <p:nvPicPr>
          <p:cNvPr id="6" name="Picture 2" descr="C:\Users\yuan.wenyan\Documents\Tencent Files\15678934\FileRecv\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2015"/>
            <a:ext cx="6851650" cy="378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yarn</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yarn</a:t>
            </a:r>
            <a:r>
              <a:rPr lang="zh-CN" sz="1600">
                <a:solidFill>
                  <a:schemeClr val="tx1">
                    <a:lumMod val="85000"/>
                    <a:lumOff val="15000"/>
                  </a:schemeClr>
                </a:solidFill>
                <a:latin typeface="Helvetica"/>
                <a:cs typeface="Helvetica"/>
              </a:rPr>
              <a:t>针对</a:t>
            </a:r>
            <a:r>
              <a:rPr lang="en-US" altLang="zh-CN" sz="1600">
                <a:solidFill>
                  <a:schemeClr val="tx1">
                    <a:lumMod val="85000"/>
                    <a:lumOff val="15000"/>
                  </a:schemeClr>
                </a:solidFill>
                <a:latin typeface="Helvetica"/>
                <a:cs typeface="Helvetica"/>
              </a:rPr>
              <a:t>npm</a:t>
            </a:r>
            <a:r>
              <a:rPr sz="1600">
                <a:solidFill>
                  <a:schemeClr val="tx1">
                    <a:lumMod val="85000"/>
                    <a:lumOff val="15000"/>
                  </a:schemeClr>
                </a:solidFill>
                <a:latin typeface="Helvetica"/>
                <a:cs typeface="Helvetica"/>
              </a:rPr>
              <a:t>提供了一些改进</a:t>
            </a:r>
            <a:r>
              <a:rPr lang="en-US" sz="160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endParaRPr lang="en-US"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npm install -g yarn </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pnpm</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pnpm 跟 npm/yarn </a:t>
            </a:r>
            <a:r>
              <a:rPr lang="zh-CN" sz="1600">
                <a:solidFill>
                  <a:schemeClr val="tx1">
                    <a:lumMod val="85000"/>
                    <a:lumOff val="15000"/>
                  </a:schemeClr>
                </a:solidFill>
                <a:latin typeface="Helvetica"/>
                <a:cs typeface="Helvetica"/>
              </a:rPr>
              <a:t>一样</a:t>
            </a:r>
            <a:r>
              <a:rPr sz="1600">
                <a:solidFill>
                  <a:schemeClr val="tx1">
                    <a:lumMod val="85000"/>
                    <a:lumOff val="15000"/>
                  </a:schemeClr>
                </a:solidFill>
                <a:latin typeface="Helvetica"/>
                <a:cs typeface="Helvetica"/>
                <a:sym typeface="+mn-ea"/>
              </a:rPr>
              <a:t>本质上</a:t>
            </a:r>
            <a:r>
              <a:rPr lang="zh-CN" sz="1600">
                <a:solidFill>
                  <a:schemeClr val="tx1">
                    <a:lumMod val="85000"/>
                    <a:lumOff val="15000"/>
                  </a:schemeClr>
                </a:solidFill>
                <a:latin typeface="Helvetica"/>
                <a:cs typeface="Helvetica"/>
                <a:sym typeface="+mn-ea"/>
              </a:rPr>
              <a:t>也</a:t>
            </a:r>
            <a:r>
              <a:rPr sz="1600">
                <a:solidFill>
                  <a:schemeClr val="tx1">
                    <a:lumMod val="85000"/>
                    <a:lumOff val="15000"/>
                  </a:schemeClr>
                </a:solidFill>
                <a:latin typeface="Helvetica"/>
                <a:cs typeface="Helvetica"/>
                <a:sym typeface="+mn-ea"/>
              </a:rPr>
              <a:t>是一个包管理器</a:t>
            </a:r>
            <a:r>
              <a:rPr sz="1600">
                <a:solidFill>
                  <a:schemeClr val="tx1">
                    <a:lumMod val="85000"/>
                    <a:lumOff val="15000"/>
                  </a:schemeClr>
                </a:solidFill>
                <a:latin typeface="Helvetica"/>
                <a:cs typeface="Helvetica"/>
              </a:rPr>
              <a:t>，但它作为杀手锏的两个优势在于:</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包安装速度极快；</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磁盘空间利用非常高效。</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npm i -g pnpm</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可以设置最新的淘宝源加快依赖速度</a:t>
            </a: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413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使用命令</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 pnpm</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pnpm create vue@3.6.1</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 npm</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npm init vue@3.6.1</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这一指令将会安装并执行 create-vue，它是 Vue 官方的项目脚手架工具</a:t>
            </a:r>
            <a:r>
              <a:rPr lang="zh-CN">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Vuex、Vue Router 和 TypeScript 模板项目创建。Vite 开箱即用地支持 Vue CLI 项目中的大多数已配置约定，并且由于其极快的启动和热模块更换速度，提供了明显更好的开发体验。</a:t>
            </a:r>
            <a:endParaRPr lang="zh-CN">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endParaRPr>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a:stretch>
            <a:fillRect/>
          </a:stretch>
        </p:blipFill>
        <p:spPr>
          <a:xfrm>
            <a:off x="372110" y="1355725"/>
            <a:ext cx="6167755" cy="3573780"/>
          </a:xfrm>
          <a:prstGeom prst="rect">
            <a:avLst/>
          </a:prstGeom>
        </p:spPr>
      </p:pic>
      <p:pic>
        <p:nvPicPr>
          <p:cNvPr id="3" name="图片 2"/>
          <p:cNvPicPr>
            <a:picLocks noChangeAspect="1"/>
          </p:cNvPicPr>
          <p:nvPr/>
        </p:nvPicPr>
        <p:blipFill>
          <a:blip r:embed="rId3"/>
          <a:stretch>
            <a:fillRect/>
          </a:stretch>
        </p:blipFill>
        <p:spPr>
          <a:xfrm>
            <a:off x="6539865" y="1355725"/>
            <a:ext cx="2381885" cy="3573780"/>
          </a:xfrm>
          <a:prstGeom prst="rect">
            <a:avLst/>
          </a:prstGeom>
        </p:spPr>
      </p:pic>
      <p:sp>
        <p:nvSpPr>
          <p:cNvPr id="8" name="文本框 7"/>
          <p:cNvSpPr txBox="1"/>
          <p:nvPr/>
        </p:nvSpPr>
        <p:spPr>
          <a:xfrm>
            <a:off x="4675505" y="2978150"/>
            <a:ext cx="3048000" cy="4591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chemeClr val="bg1"/>
                </a:solidFill>
                <a:effectLst/>
                <a:uFillTx/>
                <a:latin typeface="+mj-lt"/>
                <a:ea typeface="+mj-ea"/>
                <a:cs typeface="+mj-cs"/>
                <a:sym typeface="Helvetica"/>
              </a:rPr>
              <a:t>代码检测工具</a:t>
            </a:r>
            <a:endParaRPr kumimoji="0" lang="zh-CN" altLang="en-US" sz="1200" b="0" i="0" u="none" strike="noStrike" cap="none" spc="0" normalizeH="0" baseline="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a:ln>
                  <a:noFill/>
                </a:ln>
                <a:solidFill>
                  <a:schemeClr val="bg1"/>
                </a:solidFill>
                <a:effectLst/>
                <a:uFillTx/>
                <a:latin typeface="+mj-lt"/>
                <a:ea typeface="+mj-ea"/>
                <a:cs typeface="+mj-cs"/>
                <a:sym typeface="Helvetica"/>
              </a:rPr>
              <a:t>代码格式化工具</a:t>
            </a:r>
            <a:endParaRPr kumimoji="0" lang="zh-CN" altLang="en-US" sz="1200" b="0" i="0" u="none" strike="noStrike" cap="none" spc="0" normalizeH="0" baseline="0">
              <a:ln>
                <a:noFill/>
              </a:ln>
              <a:solidFill>
                <a:schemeClr val="bg1"/>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a:t>
            </a:r>
            <a:r>
              <a:rPr lang="zh-CN" altLang="en-US" b="1" dirty="0">
                <a:solidFill>
                  <a:schemeClr val="bg2"/>
                </a:solidFill>
                <a:latin typeface="微软雅黑" panose="020B0503020204020204" charset="-122"/>
                <a:ea typeface="微软雅黑" panose="020B0503020204020204" charset="-122"/>
                <a:sym typeface="Helvetica"/>
              </a:rPr>
              <a:t>结构</a:t>
            </a:r>
            <a:endParaRPr lang="zh-CN" altLang="en-US"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866140" y="624205"/>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node_modules 目录 （vue 项目的文件依赖存放在这个文件夹）所有在package.json中定义的第三方包都会被自动下载，保存在该文件夹下</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public 目录：存放项目公共资源。如网站LOGO等。通常我们不需要对public文件夹内的资源做任何修改。后续在构建打包时，public内容会直接放到dist文件夹内plugins插件资源；</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src  目录 ​：存放 vue 项目的源代码。其下的各个文件（文件夹）分别为：</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assets 目录 ​：资源文件，存放 css，图片等资源。</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component​ 目录 ​：组件文件夹，存放 vue 的公共组件（核心）（注册于全局，在整个项目中通过关键词便可直接输出）。</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​​router 目录 ​：用来存放 ​index.js​，用来配置路由，定义各个页面对应的URL。</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store 目录 ​：组件文件夹，存放 vue 的公共组件</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​​views​ 目录：放主体页面，vue 文件是可以用来充当路由 view 的。</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​tool​：用来存放工具类 js， 将 js 代码封装好放入这个文件夹可以全局调用（如api.js​，​http.js​ 是对 http 方法和 api 方法的封装）。</a:t>
            </a:r>
            <a:endParaRPr sz="14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main.js​：是项目的入口文件，初始化 vue 实例，并引入所需要的插件。</a:t>
            </a:r>
            <a:endParaRPr sz="140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app.vue：是项目的主组件，所有页面都是在该组件下进行切换的。</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package.json  存放项目的依赖配置</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.gitignore。</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tsconfig.json</a:t>
            </a:r>
            <a:r>
              <a:rPr lang="en-US" sz="1400">
                <a:solidFill>
                  <a:schemeClr val="tx1">
                    <a:lumMod val="85000"/>
                    <a:lumOff val="15000"/>
                  </a:schemeClr>
                </a:solidFill>
                <a:latin typeface="Helvetica"/>
                <a:cs typeface="Helvetica"/>
              </a:rPr>
              <a:t> typescript</a:t>
            </a:r>
            <a:r>
              <a:rPr lang="zh-CN" altLang="en-US" sz="1400">
                <a:solidFill>
                  <a:schemeClr val="tx1">
                    <a:lumMod val="85000"/>
                    <a:lumOff val="15000"/>
                  </a:schemeClr>
                </a:solidFill>
                <a:latin typeface="Helvetica"/>
                <a:cs typeface="Helvetica"/>
              </a:rPr>
              <a:t>在项目里的编译规则</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tsconfig.node.json</a:t>
            </a:r>
            <a:r>
              <a:rPr lang="en-US" sz="1400">
                <a:solidFill>
                  <a:schemeClr val="tx1">
                    <a:lumMod val="85000"/>
                    <a:lumOff val="15000"/>
                  </a:schemeClr>
                </a:solidFill>
                <a:latin typeface="Helvetica"/>
                <a:cs typeface="Helvetica"/>
              </a:rPr>
              <a:t> typescript</a:t>
            </a:r>
            <a:r>
              <a:rPr lang="zh-CN" altLang="en-US" sz="1400">
                <a:solidFill>
                  <a:schemeClr val="tx1">
                    <a:lumMod val="85000"/>
                    <a:lumOff val="15000"/>
                  </a:schemeClr>
                </a:solidFill>
                <a:latin typeface="Helvetica"/>
                <a:cs typeface="Helvetica"/>
              </a:rPr>
              <a:t>在</a:t>
            </a:r>
            <a:r>
              <a:rPr lang="en-US" sz="1400">
                <a:solidFill>
                  <a:schemeClr val="tx1">
                    <a:lumMod val="85000"/>
                    <a:lumOff val="15000"/>
                  </a:schemeClr>
                </a:solidFill>
                <a:latin typeface="Helvetica"/>
                <a:cs typeface="Helvetica"/>
              </a:rPr>
              <a:t>node 里的 规则</a:t>
            </a:r>
            <a:endParaRPr lang="en-US"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index.html</a:t>
            </a:r>
            <a:r>
              <a:rPr lang="en-US" sz="1400">
                <a:solidFill>
                  <a:schemeClr val="tx1">
                    <a:lumMod val="85000"/>
                    <a:lumOff val="15000"/>
                  </a:schemeClr>
                </a:solidFill>
                <a:latin typeface="Helvetica"/>
                <a:cs typeface="Helvetica"/>
              </a:rPr>
              <a:t> </a:t>
            </a:r>
            <a:r>
              <a:rPr lang="zh-CN" altLang="en-US" sz="1400">
                <a:solidFill>
                  <a:schemeClr val="tx1">
                    <a:lumMod val="85000"/>
                    <a:lumOff val="15000"/>
                  </a:schemeClr>
                </a:solidFill>
                <a:latin typeface="Helvetica"/>
                <a:cs typeface="Helvetica"/>
              </a:rPr>
              <a:t>入口文件</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vite.config.ts</a:t>
            </a:r>
            <a:r>
              <a:rPr lang="en-US" sz="1400">
                <a:solidFill>
                  <a:schemeClr val="tx1">
                    <a:lumMod val="85000"/>
                    <a:lumOff val="15000"/>
                  </a:schemeClr>
                </a:solidFill>
                <a:latin typeface="Helvetica"/>
                <a:cs typeface="Helvetica"/>
              </a:rPr>
              <a:t> vite</a:t>
            </a:r>
            <a:r>
              <a:rPr lang="zh-CN" altLang="en-US" sz="1400">
                <a:solidFill>
                  <a:schemeClr val="tx1">
                    <a:lumMod val="85000"/>
                    <a:lumOff val="15000"/>
                  </a:schemeClr>
                </a:solidFill>
                <a:latin typeface="Helvetica"/>
                <a:cs typeface="Helvetica"/>
              </a:rPr>
              <a:t>配置</a:t>
            </a:r>
            <a:endParaRPr lang="zh-CN" altLang="en-US"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文档：https://cn.vitejs.dev/guide/env-and-mode.html</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45218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安装依赖</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p</a:t>
            </a:r>
            <a:r>
              <a:rPr lang="zh-CN" sz="1200">
                <a:solidFill>
                  <a:schemeClr val="tx1">
                    <a:lumMod val="85000"/>
                    <a:lumOff val="15000"/>
                  </a:schemeClr>
                </a:solidFill>
                <a:latin typeface="Helvetica"/>
                <a:cs typeface="Helvetica"/>
              </a:rPr>
              <a:t>npm add -D less</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使用 每个页面自己对应的样式都写在自己的 .vue 文件之中 scoped 它顾名思义给 css 加了一个域的概念。</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&lt;style lang="</a:t>
            </a:r>
            <a:r>
              <a:rPr lang="en-US" altLang="zh-CN" sz="1200">
                <a:solidFill>
                  <a:schemeClr val="tx1">
                    <a:lumMod val="85000"/>
                    <a:lumOff val="15000"/>
                  </a:schemeClr>
                </a:solidFill>
                <a:latin typeface="Helvetica"/>
                <a:cs typeface="Helvetica"/>
              </a:rPr>
              <a:t>less</a:t>
            </a:r>
            <a:r>
              <a:rPr lang="zh-CN" sz="1200">
                <a:solidFill>
                  <a:schemeClr val="tx1">
                    <a:lumMod val="85000"/>
                    <a:lumOff val="15000"/>
                  </a:schemeClr>
                </a:solidFill>
                <a:latin typeface="Helvetica"/>
                <a:cs typeface="Helvetica"/>
              </a:rPr>
              <a:t>"&gt;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 global styles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&lt;/style&gt;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&lt;style lang="</a:t>
            </a:r>
            <a:r>
              <a:rPr lang="en-US" altLang="zh-CN" sz="1200">
                <a:solidFill>
                  <a:schemeClr val="tx1">
                    <a:lumMod val="85000"/>
                    <a:lumOff val="15000"/>
                  </a:schemeClr>
                </a:solidFill>
                <a:latin typeface="Helvetica"/>
                <a:cs typeface="Helvetica"/>
              </a:rPr>
              <a:t>less</a:t>
            </a:r>
            <a:r>
              <a:rPr lang="zh-CN" sz="1200">
                <a:solidFill>
                  <a:schemeClr val="tx1">
                    <a:lumMod val="85000"/>
                    <a:lumOff val="15000"/>
                  </a:schemeClr>
                </a:solidFill>
                <a:latin typeface="Helvetica"/>
                <a:cs typeface="Helvetica"/>
              </a:rPr>
              <a:t>" scoped&gt;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 local styles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&lt;/style&gt;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引入全局样式</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import '@/styles/index.</a:t>
            </a:r>
            <a:r>
              <a:rPr lang="en-US" altLang="zh-CN" sz="1200">
                <a:solidFill>
                  <a:schemeClr val="tx1">
                    <a:lumMod val="85000"/>
                    <a:lumOff val="15000"/>
                  </a:schemeClr>
                </a:solidFill>
                <a:latin typeface="Helvetica"/>
                <a:cs typeface="Helvetica"/>
              </a:rPr>
              <a:t>less</a:t>
            </a:r>
            <a:r>
              <a:rPr lang="zh-CN" sz="1200">
                <a:solidFill>
                  <a:schemeClr val="tx1">
                    <a:lumMod val="85000"/>
                    <a:lumOff val="15000"/>
                  </a:schemeClr>
                </a:solidFill>
                <a:latin typeface="Helvetica"/>
                <a:cs typeface="Helvetica"/>
              </a:rPr>
              <a: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全局变量vite.config.js 添加配置</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css: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preprocessorOptions: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a:t>
            </a:r>
            <a:r>
              <a:rPr lang="en-US" altLang="zh-CN" sz="1200">
                <a:solidFill>
                  <a:schemeClr val="tx1">
                    <a:lumMod val="85000"/>
                    <a:lumOff val="15000"/>
                  </a:schemeClr>
                </a:solidFill>
                <a:latin typeface="Helvetica"/>
                <a:cs typeface="Helvetica"/>
              </a:rPr>
              <a:t>less</a:t>
            </a:r>
            <a:r>
              <a:rPr lang="zh-CN" sz="1200">
                <a:solidFill>
                  <a:schemeClr val="tx1">
                    <a:lumMod val="85000"/>
                    <a:lumOff val="15000"/>
                  </a:schemeClr>
                </a:solidFill>
                <a:latin typeface="Helvetica"/>
                <a:cs typeface="Helvetica"/>
              </a:rPr>
              <a:t>: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additionalData: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@import "@/styles/mixin.</a:t>
            </a:r>
            <a:r>
              <a:rPr lang="en-US" altLang="zh-CN" sz="1200">
                <a:solidFill>
                  <a:schemeClr val="tx1">
                    <a:lumMod val="85000"/>
                    <a:lumOff val="15000"/>
                  </a:schemeClr>
                </a:solidFill>
                <a:latin typeface="Helvetica"/>
                <a:cs typeface="Helvetica"/>
              </a:rPr>
              <a:t>less</a:t>
            </a:r>
            <a:r>
              <a:rPr lang="zh-CN" sz="1200">
                <a:solidFill>
                  <a:schemeClr val="tx1">
                    <a:lumMod val="85000"/>
                    <a:lumOff val="15000"/>
                  </a:schemeClr>
                </a:solidFill>
                <a:latin typeface="Helvetica"/>
                <a:cs typeface="Helvetica"/>
              </a:rPr>
              <a: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@import "@/styles/variables.</a:t>
            </a:r>
            <a:r>
              <a:rPr lang="en-US" altLang="zh-CN" sz="1200">
                <a:solidFill>
                  <a:schemeClr val="tx1">
                    <a:lumMod val="85000"/>
                    <a:lumOff val="15000"/>
                  </a:schemeClr>
                </a:solidFill>
                <a:latin typeface="Helvetica"/>
                <a:cs typeface="Helvetica"/>
              </a:rPr>
              <a:t>less</a:t>
            </a:r>
            <a:r>
              <a:rPr lang="zh-CN" sz="1200">
                <a:solidFill>
                  <a:schemeClr val="tx1">
                    <a:lumMod val="85000"/>
                    <a:lumOff val="15000"/>
                  </a:schemeClr>
                </a:solidFill>
                <a:latin typeface="Helvetica"/>
                <a:cs typeface="Helvetica"/>
              </a:rPr>
              <a:t>";</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a:t>
            </a:r>
            <a:endParaRPr 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a:solidFill>
                  <a:schemeClr val="tx1">
                    <a:lumMod val="85000"/>
                    <a:lumOff val="15000"/>
                  </a:schemeClr>
                </a:solidFill>
                <a:latin typeface="Helvetica"/>
                <a:cs typeface="Helvetica"/>
              </a:rPr>
              <a:t>  },</a:t>
            </a:r>
            <a:endParaRPr lang="zh-CN" sz="12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endParaRPr lang="en-US" altLang="zh-CN"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endParaRPr lang="en-US" alt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a:solidFill>
                  <a:schemeClr val="tx1">
                    <a:lumMod val="85000"/>
                    <a:lumOff val="15000"/>
                  </a:schemeClr>
                </a:solidFill>
                <a:latin typeface="Helvetica"/>
                <a:cs typeface="Helvetica"/>
              </a:rPr>
              <a:t>两种跳转方式</a:t>
            </a:r>
            <a:endParaRPr lang="en-US" altLang="zh-CN" sz="12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&lt;router-link :to="{ path: '/courseinfo/c' }"&gt;</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跳转到详情页</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&lt;/router-link&gt;</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import { useRouter, useRoute } from 'vue-router'</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export default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setup()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const router = useRouter()</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const route = useRoute()</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function pushWithQuery(query)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router.push({</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name: 'search',</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query: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...route.query,</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  },</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endParaRPr lang="en-US" altLang="zh-CN" sz="12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2982477" cy="1754326"/>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变更概</a:t>
            </a:r>
            <a:r>
              <a:rPr kumimoji="1" lang="zh-CN" altLang="en-US" sz="2400" b="1" dirty="0">
                <a:solidFill>
                  <a:srgbClr val="003366"/>
                </a:solidFill>
                <a:latin typeface="黑体" panose="02010609060101010101" pitchFamily="49" charset="-122"/>
                <a:ea typeface="黑体" panose="02010609060101010101" pitchFamily="49" charset="-122"/>
              </a:rPr>
              <a:t>述</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方案概述</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上线与应急</a:t>
            </a:r>
            <a:endParaRPr kumimoji="1" lang="en-US" altLang="zh-CN"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smtClean="0">
                <a:solidFill>
                  <a:srgbClr val="FFFFFF"/>
                </a:solidFill>
                <a:latin typeface="思源黑体 CN Medium" pitchFamily="34" charset="-122"/>
                <a:ea typeface="思源黑体 CN Medium" pitchFamily="34" charset="-122"/>
              </a:rPr>
              <a:t>目 录</a:t>
            </a:r>
            <a:endParaRPr kumimoji="1" lang="zh-CN" altLang="en-US" sz="4400" dirty="0">
              <a:solidFill>
                <a:srgbClr val="FFFFFF"/>
              </a:solidFill>
              <a:latin typeface="思源黑体 CN Medium" pitchFamily="34" charset="-122"/>
              <a:ea typeface="思源黑体 CN Medium" pitchFamily="34" charset="-122"/>
            </a:endParaRPr>
          </a:p>
        </p:txBody>
      </p:sp>
      <p:pic>
        <p:nvPicPr>
          <p:cNvPr id="19"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9444" y="142073"/>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初始化项目集成了 pinia ,我们这里只做配置</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Pinia </a:t>
            </a:r>
            <a:r>
              <a:rPr lang="zh-CN" altLang="en-US" sz="1200">
                <a:solidFill>
                  <a:schemeClr val="tx1">
                    <a:lumMod val="85000"/>
                    <a:lumOff val="15000"/>
                  </a:schemeClr>
                </a:solidFill>
                <a:latin typeface="Helvetica"/>
                <a:cs typeface="Helvetica"/>
              </a:rPr>
              <a:t>对比</a:t>
            </a:r>
            <a:r>
              <a:rPr lang="en-US" altLang="zh-CN" sz="1200">
                <a:solidFill>
                  <a:schemeClr val="tx1">
                    <a:lumMod val="85000"/>
                    <a:lumOff val="15000"/>
                  </a:schemeClr>
                </a:solidFill>
                <a:latin typeface="Helvetica"/>
                <a:cs typeface="Helvetica"/>
              </a:rPr>
              <a:t>vuex的特点：</a:t>
            </a:r>
            <a:endParaRPr lang="en-US" altLang="zh-CN" sz="12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完整的 typescript 的支持；</a:t>
            </a:r>
            <a:endParaRPr lang="en-US" altLang="zh-CN" sz="12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足够轻量，压缩后的体积只有 1.6kb;</a:t>
            </a:r>
            <a:endParaRPr lang="en-US" altLang="zh-CN" sz="12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去除 mutations，只有 state，getters，actions；</a:t>
            </a:r>
            <a:endParaRPr lang="en-US" altLang="zh-CN" sz="12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actions 支持同步和异步；</a:t>
            </a:r>
            <a:endParaRPr lang="en-US" altLang="zh-CN" sz="12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没有模块嵌套，只有 store 的概念，store 之间可以自由使用，更好的代码分割；</a:t>
            </a:r>
            <a:endParaRPr lang="en-US" altLang="zh-CN" sz="120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无需手动添加 store，store 一旦创建便会自动添加；</a:t>
            </a:r>
            <a:endParaRPr lang="en-US" altLang="zh-CN" sz="12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a:stretch>
            <a:fillRect/>
          </a:stretch>
        </p:blipFill>
        <p:spPr>
          <a:xfrm>
            <a:off x="2283460" y="2230120"/>
            <a:ext cx="4578350" cy="2623185"/>
          </a:xfrm>
          <a:prstGeom prst="rect">
            <a:avLst/>
          </a:prstGeom>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825"/>
            <a:ext cx="6497955"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a:solidFill>
                  <a:schemeClr val="tx1">
                    <a:lumMod val="85000"/>
                    <a:lumOff val="15000"/>
                  </a:schemeClr>
                </a:solidFill>
                <a:latin typeface="Helvetica"/>
                <a:ea typeface="宋体" panose="02010600030101010101" pitchFamily="2" charset="-122"/>
                <a:cs typeface="Helvetica"/>
              </a:rPr>
              <a:t>页面使用</a:t>
            </a:r>
            <a:r>
              <a:rPr lang="en-US" altLang="zh-CN" sz="1200" b="1">
                <a:solidFill>
                  <a:schemeClr val="tx1">
                    <a:lumMod val="85000"/>
                    <a:lumOff val="15000"/>
                  </a:schemeClr>
                </a:solidFill>
                <a:latin typeface="Helvetica"/>
                <a:ea typeface="宋体" panose="02010600030101010101" pitchFamily="2" charset="-122"/>
                <a:cs typeface="Helvetica"/>
              </a:rPr>
              <a:t>pinia</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&lt;script setup lang="ts"&gt;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import { useUserStore } from '@/store/user'</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import { useAppStore } from '@/store/app'</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import { storeToRefs } from 'pinia'</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import { computed } from 'vue'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const userStore = useUserStore()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const appStore = useAppStore()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const name = computed(() =&gt; userStore.name)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const { age } = storeToRefs(userStore)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const updateUserState = () =&gt; {</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const { name, age } = userStore.$state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userStore.updateState({</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name: name + 1,</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age: age + 1</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&lt;/script&gt;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&lt;template&gt;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&lt;div&gt;姓名：{{ name }}&lt;/div&gt;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&lt;div&gt;年龄：{{ age }}&lt;/div&gt;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&lt;div&gt;计算的名字：{{ userStore.fullName }}&lt;/div&gt;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&lt;div&gt;app的config: {{ appStore.config }}&lt;/div&gt;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	&lt;button @click="updateUserState"&gt;更新数据&lt;/button&gt;</a:t>
            </a:r>
            <a:endParaRPr lang="en-US" altLang="zh-CN" sz="9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a:solidFill>
                  <a:schemeClr val="tx1">
                    <a:lumMod val="85000"/>
                    <a:lumOff val="15000"/>
                  </a:schemeClr>
                </a:solidFill>
                <a:latin typeface="Helvetica"/>
                <a:cs typeface="Helvetica"/>
              </a:rPr>
              <a:t>&lt;/template&gt;</a:t>
            </a:r>
            <a:endParaRPr lang="en-US" altLang="zh-CN" sz="9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sz="1400" b="1">
                <a:solidFill>
                  <a:schemeClr val="tx1">
                    <a:lumMod val="85000"/>
                    <a:lumOff val="15000"/>
                  </a:schemeClr>
                </a:solidFill>
                <a:latin typeface="Helvetica"/>
                <a:ea typeface="宋体" panose="02010600030101010101" pitchFamily="2" charset="-122"/>
                <a:cs typeface="Helvetica"/>
              </a:rPr>
              <a:t>文档：https://github.com/vbenjs/vite-plugin-mock</a:t>
            </a:r>
            <a:endParaRPr sz="1400" b="1">
              <a:solidFill>
                <a:schemeClr val="tx1">
                  <a:lumMod val="85000"/>
                  <a:lumOff val="15000"/>
                </a:schemeClr>
              </a:solidFill>
              <a:latin typeface="Helvetica"/>
              <a:ea typeface="宋体" panose="02010600030101010101" pitchFamily="2" charset="-122"/>
              <a:cs typeface="Helvetica"/>
            </a:endParaRP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sz="1400" b="1">
                <a:solidFill>
                  <a:schemeClr val="tx1">
                    <a:lumMod val="85000"/>
                    <a:lumOff val="15000"/>
                  </a:schemeClr>
                </a:solidFill>
                <a:latin typeface="Helvetica"/>
                <a:ea typeface="宋体" panose="02010600030101010101" pitchFamily="2" charset="-122"/>
                <a:cs typeface="Helvetica"/>
              </a:rPr>
              <a:t>安装依赖</a:t>
            </a:r>
            <a:endParaRPr sz="1400" b="1">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a:solidFill>
                  <a:schemeClr val="tx1">
                    <a:lumMod val="85000"/>
                    <a:lumOff val="15000"/>
                  </a:schemeClr>
                </a:solidFill>
                <a:latin typeface="Helvetica"/>
                <a:ea typeface="宋体" panose="02010600030101010101" pitchFamily="2" charset="-122"/>
                <a:cs typeface="Helvetica"/>
              </a:rPr>
              <a:t>pnpm i -D vite-plugin-mock mockjs @types/mockjs</a:t>
            </a:r>
            <a:endParaRPr sz="1400" b="1">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2"/>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这段配置代表的意思简单来说就是去匹配 /api 这个路径，假如发送的请求包含了这个路径，那么就将进行反向代理，将请求代理到 target 字段配置的路径。</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endParaRPr lang="zh-CN" sz="14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7522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a:solidFill>
                  <a:schemeClr val="tx1">
                    <a:lumMod val="85000"/>
                    <a:lumOff val="15000"/>
                  </a:schemeClr>
                </a:solidFill>
                <a:latin typeface="Helvetica"/>
                <a:cs typeface="Helvetica"/>
              </a:rPr>
              <a:t>安装</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 pnpm install axios</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utils/request.js </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封装 axios ,开发者需要根据后台接口做修改。</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service.interceptors.request.use 里可以设置请求头，比如设置 token</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config.hideloading 是在 api 文件夹下的接口参数里设置service.interceptors.response.use 里可以对接口返回数据处理，比如 401 删除本地信息，重新登录</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接口管理</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在src/api 文件夹下统一管理接口</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你可以建立多个模块对接接口</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url 接口地址，请求的时候会拼接上 config 下的 baseApi</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method 请求方法</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data 请求参数 qs.stringify(params) 是对数据系列化操作</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loading 默认 false,设置为 true 后，显示 loading ui 交互中有些接口需要让用户感知</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endParaRPr lang="en-US" altLang="zh-CN" sz="1400">
              <a:solidFill>
                <a:schemeClr val="tx1">
                  <a:lumMod val="85000"/>
                  <a:lumOff val="15000"/>
                </a:schemeClr>
              </a:solidFill>
              <a:latin typeface="Helvetica"/>
              <a:ea typeface="宋体" panose="02010600030101010101" pitchFamily="2" charset="-122"/>
              <a:cs typeface="Helvetica"/>
            </a:endParaRPr>
          </a:p>
        </p:txBody>
      </p:sp>
      <p:sp>
        <p:nvSpPr>
          <p:cNvPr id="2" name="文本框 1"/>
          <p:cNvSpPr txBox="1"/>
          <p:nvPr>
            <p:custDataLst>
              <p:tags r:id="rId2"/>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a:t>
            </a:r>
            <a:r>
              <a:rPr lang="zh-CN" sz="1400" b="1">
                <a:solidFill>
                  <a:schemeClr val="tx1">
                    <a:lumMod val="85000"/>
                    <a:lumOff val="15000"/>
                  </a:schemeClr>
                </a:solidFill>
                <a:latin typeface="Helvetica"/>
                <a:cs typeface="Helvetica"/>
              </a:rPr>
              <a:t>方式</a:t>
            </a: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安装</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 pnpm install </a:t>
            </a:r>
            <a:r>
              <a:rPr sz="1400">
                <a:solidFill>
                  <a:schemeClr val="tx1">
                    <a:lumMod val="85000"/>
                    <a:lumOff val="15000"/>
                  </a:schemeClr>
                </a:solidFill>
                <a:latin typeface="Helvetica"/>
                <a:cs typeface="Helvetica"/>
                <a:sym typeface="+mn-ea"/>
              </a:rPr>
              <a:t>ant-design-vue</a:t>
            </a:r>
            <a:endParaRPr sz="14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全局完整注册</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import { createApp } from 'vue';</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import Antd from 'ant-design-vue';</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import App from './App';</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import 'ant-design-vue/dist/antd.css';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const app = createApp(App);</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app.use(Antd).mount('#app');</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以上代码便完成了 Antd 的全局注册。需要注意的是，样式文件需要单独引入。</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a:solidFill>
                  <a:schemeClr val="bg1"/>
                </a:solidFill>
                <a:latin typeface="思源黑体 CN Regular" pitchFamily="34" charset="-122"/>
                <a:ea typeface="思源黑体 CN Regular" pitchFamily="34" charset="-122"/>
              </a:rPr>
              <a:t>实践页面</a:t>
            </a:r>
            <a:r>
              <a:rPr kumimoji="1" lang="zh-CN" altLang="en-US" sz="3600" b="1" dirty="0">
                <a:solidFill>
                  <a:schemeClr val="bg1"/>
                </a:solidFill>
                <a:latin typeface="思源黑体 CN Regular" pitchFamily="34" charset="-122"/>
                <a:ea typeface="思源黑体 CN Regular" pitchFamily="34" charset="-122"/>
              </a:rPr>
              <a:t>开发</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开发一个</a:t>
            </a:r>
            <a:r>
              <a:rPr lang="zh-CN" altLang="en-US" b="1" dirty="0">
                <a:solidFill>
                  <a:schemeClr val="bg2"/>
                </a:solidFill>
                <a:latin typeface="微软雅黑" panose="020B0503020204020204" charset="-122"/>
                <a:ea typeface="微软雅黑" panose="020B0503020204020204" charset="-122"/>
                <a:sym typeface="Helvetica"/>
              </a:rPr>
              <a:t>表格页面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8" name="图片 7"/>
          <p:cNvPicPr>
            <a:picLocks noChangeAspect="1"/>
          </p:cNvPicPr>
          <p:nvPr/>
        </p:nvPicPr>
        <p:blipFill>
          <a:blip r:embed="rId2"/>
          <a:stretch>
            <a:fillRect/>
          </a:stretch>
        </p:blipFill>
        <p:spPr>
          <a:xfrm>
            <a:off x="892175" y="1038225"/>
            <a:ext cx="3395345" cy="3810000"/>
          </a:xfrm>
          <a:prstGeom prst="rect">
            <a:avLst/>
          </a:prstGeom>
        </p:spPr>
      </p:pic>
      <p:pic>
        <p:nvPicPr>
          <p:cNvPr id="9" name="图片 8"/>
          <p:cNvPicPr>
            <a:picLocks noChangeAspect="1"/>
          </p:cNvPicPr>
          <p:nvPr/>
        </p:nvPicPr>
        <p:blipFill>
          <a:blip r:embed="rId3"/>
          <a:stretch>
            <a:fillRect/>
          </a:stretch>
        </p:blipFill>
        <p:spPr>
          <a:xfrm>
            <a:off x="4940300" y="1106805"/>
            <a:ext cx="3703955" cy="3673475"/>
          </a:xfrm>
          <a:prstGeom prst="rect">
            <a:avLst/>
          </a:prstGeom>
        </p:spPr>
      </p:pic>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8" name="图片 7"/>
          <p:cNvPicPr>
            <a:picLocks noChangeAspect="1"/>
          </p:cNvPicPr>
          <p:nvPr/>
        </p:nvPicPr>
        <p:blipFill>
          <a:blip r:embed="rId2"/>
          <a:stretch>
            <a:fillRect/>
          </a:stretch>
        </p:blipFill>
        <p:spPr>
          <a:xfrm>
            <a:off x="892175" y="1038225"/>
            <a:ext cx="3395345" cy="3810000"/>
          </a:xfrm>
          <a:prstGeom prst="rect">
            <a:avLst/>
          </a:prstGeom>
        </p:spPr>
      </p:pic>
      <p:pic>
        <p:nvPicPr>
          <p:cNvPr id="9" name="图片 8"/>
          <p:cNvPicPr>
            <a:picLocks noChangeAspect="1"/>
          </p:cNvPicPr>
          <p:nvPr/>
        </p:nvPicPr>
        <p:blipFill>
          <a:blip r:embed="rId3"/>
          <a:stretch>
            <a:fillRect/>
          </a:stretch>
        </p:blipFill>
        <p:spPr>
          <a:xfrm>
            <a:off x="4940300" y="1106805"/>
            <a:ext cx="3703955" cy="3673475"/>
          </a:xfrm>
          <a:prstGeom prst="rect">
            <a:avLst/>
          </a:prstGeom>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a:t>
            </a:r>
            <a:r>
              <a:rPr kumimoji="1" lang="zh-CN" altLang="en-US" sz="3600" b="1" dirty="0">
                <a:solidFill>
                  <a:schemeClr val="bg1"/>
                </a:solidFill>
                <a:latin typeface="思源黑体 CN Regular" pitchFamily="34" charset="-122"/>
                <a:ea typeface="思源黑体 CN Regular" pitchFamily="34" charset="-122"/>
              </a:rPr>
              <a:t>栈介绍</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smtClean="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setup() 钩子是在组件中使用组合式 API 的入口</a:t>
            </a:r>
            <a:endParaRPr lang="zh-CN" altLang="en-US" sz="1400" dirty="0">
              <a:sym typeface="+mn-ea"/>
            </a:endParaRPr>
          </a:p>
        </p:txBody>
      </p:sp>
      <p:sp>
        <p:nvSpPr>
          <p:cNvPr id="2" name="文本框 1"/>
          <p:cNvSpPr txBox="1"/>
          <p:nvPr>
            <p:custDataLst>
              <p:tags r:id="rId2"/>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setup()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return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count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
        <p:nvSpPr>
          <p:cNvPr id="3" name="文本框 2"/>
          <p:cNvSpPr txBox="1"/>
          <p:nvPr>
            <p:custDataLst>
              <p:tags r:id="rId3"/>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a:t>
            </a:r>
            <a:r>
              <a:rPr lang="zh-CN" altLang="en-US" sz="1400" dirty="0">
                <a:sym typeface="+mn-ea"/>
              </a:rPr>
              <a:t>使用</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r>
              <a:rPr lang="zh-CN" altLang="en-US" sz="1400" dirty="0">
                <a:sym typeface="+mn-ea"/>
              </a:rPr>
              <a:t>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使用 Vue 的 reactive() API 来声明响应式状态</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import { reactive } from 'vue'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const counter = reactive({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count: 0</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console.log(counter.count) // 0</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counter.count++</a:t>
            </a:r>
            <a:endParaRPr lang="zh-CN" sz="14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783706"/>
            <a:ext cx="6545580"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p>
            <a:pPr marR="0" algn="l" defTabSz="914400" rtl="0" fontAlgn="auto" latinLnBrk="0" hangingPunct="0">
              <a:lnSpc>
                <a:spcPct val="100000"/>
              </a:lnSpc>
              <a:spcBef>
                <a:spcPts val="0"/>
              </a:spcBef>
              <a:spcAft>
                <a:spcPts val="0"/>
              </a:spcAft>
              <a:buClrTx/>
              <a:buSzTx/>
            </a:pPr>
            <a:r>
              <a:rPr lang="zh-CN" altLang="en-US" sz="1400" dirty="0">
                <a:sym typeface="+mn-ea"/>
              </a:rPr>
              <a:t>API ref() 则可以接受任何值类型。ref 会返回一个包裹对象，并在 .value 属性下暴露内部值</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import { ref } from 'vue'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const message = ref('Hello World!')</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console.log(message.value) // "Hello World!"</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message.value = 'Changed'</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18736"/>
            <a:ext cx="6545580"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双大括号不能在 HTML attributes 中使用。想要响应式地绑定一个 attribute，应该使用 v-bind 指令：</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v-bind:id="dynamicId"&gt;&lt;/div&gt;</a:t>
            </a:r>
            <a:endParaRPr lang="zh-CN" sz="14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737351"/>
            <a:ext cx="6545580" cy="735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 v-bind 非常常用，提供了特定的简写语法：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:id="dynamicId"&gt;&lt;/div&gt;</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18736"/>
            <a:ext cx="6545580"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v-on:click="increment"&gt;{{ count }}&lt;/button&gt;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@click="increment"&gt;{{ count }}&lt;/button&gt;</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986656"/>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:value="text" @input="onInput"&gt;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试着在文本框里输入——你会看到 &lt;p&gt; 里的文本也随着你的输入更新了。</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v-model="text"&gt;</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986656"/>
            <a:ext cx="6545580" cy="28905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a:t>
            </a:r>
            <a:r>
              <a:rPr lang="zh-CN" sz="1400" b="1">
                <a:solidFill>
                  <a:schemeClr val="tx1">
                    <a:lumMod val="85000"/>
                    <a:lumOff val="15000"/>
                  </a:schemeClr>
                </a:solidFill>
                <a:latin typeface="Helvetica"/>
                <a:cs typeface="Helvetica"/>
              </a:rPr>
              <a:t>v-if </a:t>
            </a:r>
            <a:r>
              <a:rPr lang="zh-CN" sz="1400">
                <a:solidFill>
                  <a:schemeClr val="tx1">
                    <a:lumMod val="85000"/>
                    <a:lumOff val="15000"/>
                  </a:schemeClr>
                </a:solidFill>
                <a:latin typeface="Helvetica"/>
                <a:cs typeface="Helvetica"/>
              </a:rPr>
              <a:t>指令来有条件地渲染元素：</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&lt;h1 v-if="awesome"&gt;Vue is awesome!&lt;/h1&gt;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这个 &lt;h1&gt; 标签只会在 awesome 的值为真值 (Truthy) 时渲染。若 awesome 更改为假值 (Falsy)，它将被从 DOM 中移除。</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我们也可以使用 </a:t>
            </a:r>
            <a:r>
              <a:rPr lang="zh-CN" sz="1400" b="1">
                <a:solidFill>
                  <a:schemeClr val="tx1">
                    <a:lumMod val="85000"/>
                    <a:lumOff val="15000"/>
                  </a:schemeClr>
                </a:solidFill>
                <a:latin typeface="Helvetica"/>
                <a:cs typeface="Helvetica"/>
              </a:rPr>
              <a:t>v-else </a:t>
            </a:r>
            <a:r>
              <a:rPr lang="zh-CN" sz="1400">
                <a:solidFill>
                  <a:schemeClr val="tx1">
                    <a:lumMod val="85000"/>
                    <a:lumOff val="15000"/>
                  </a:schemeClr>
                </a:solidFill>
                <a:latin typeface="Helvetica"/>
                <a:cs typeface="Helvetica"/>
              </a:rPr>
              <a:t>和</a:t>
            </a:r>
            <a:r>
              <a:rPr lang="zh-CN" sz="1400" b="1">
                <a:solidFill>
                  <a:schemeClr val="tx1">
                    <a:lumMod val="85000"/>
                    <a:lumOff val="15000"/>
                  </a:schemeClr>
                </a:solidFill>
                <a:latin typeface="Helvetica"/>
                <a:cs typeface="Helvetica"/>
              </a:rPr>
              <a:t> v-else-if </a:t>
            </a:r>
            <a:r>
              <a:rPr lang="zh-CN" sz="1400">
                <a:solidFill>
                  <a:schemeClr val="tx1">
                    <a:lumMod val="85000"/>
                    <a:lumOff val="15000"/>
                  </a:schemeClr>
                </a:solidFill>
                <a:latin typeface="Helvetica"/>
                <a:cs typeface="Helvetica"/>
              </a:rPr>
              <a:t>来表示其他的条件分支：</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&lt;h1 v-if="awesome"&gt;Vue is awesome!&lt;/h1&gt;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&lt;h1 v-else&gt;Oh no 😢&lt;/h1&gt;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v-if vs. v-show</a:t>
            </a:r>
            <a:endParaRPr lang="zh-CN" sz="1400" b="1">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a:stretch>
            <a:fillRect/>
          </a:stretch>
        </p:blipFill>
        <p:spPr>
          <a:xfrm>
            <a:off x="1165860" y="624205"/>
            <a:ext cx="3822700" cy="2178050"/>
          </a:xfrm>
          <a:prstGeom prst="rect">
            <a:avLst/>
          </a:prstGeom>
        </p:spPr>
      </p:pic>
      <p:pic>
        <p:nvPicPr>
          <p:cNvPr id="7" name="图片 6"/>
          <p:cNvPicPr>
            <a:picLocks noChangeAspect="1"/>
          </p:cNvPicPr>
          <p:nvPr/>
        </p:nvPicPr>
        <p:blipFill>
          <a:blip r:embed="rId3"/>
          <a:stretch>
            <a:fillRect/>
          </a:stretch>
        </p:blipFill>
        <p:spPr>
          <a:xfrm>
            <a:off x="1165860" y="3071495"/>
            <a:ext cx="3913505" cy="1854835"/>
          </a:xfrm>
          <a:prstGeom prst="rect">
            <a:avLst/>
          </a:prstGeom>
        </p:spPr>
      </p:pic>
      <p:pic>
        <p:nvPicPr>
          <p:cNvPr id="9" name="图片 8"/>
          <p:cNvPicPr>
            <a:picLocks noChangeAspect="1"/>
          </p:cNvPicPr>
          <p:nvPr/>
        </p:nvPicPr>
        <p:blipFill>
          <a:blip r:embed="rId4"/>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3" name="文本框 2"/>
          <p:cNvSpPr txBox="1"/>
          <p:nvPr>
            <p:custDataLst>
              <p:tags r:id="rId2"/>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支持缓存，相依赖的数据发生改变才会重新计算；</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不支持缓存，只要监听的数据变化就会触发相应操作</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不支持异步，当</a:t>
            </a: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内有异步操作时是无法监听数据变化的；</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支持异步操作</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属性的属性值是一函数，函数返回值为属性的属性值，</a:t>
            </a: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中每个属性都可以设置set与get方法。</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监听的数据必须是data中声明过或父组件传递过来的props中的数据，当数据变化时，触发监听器</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8" name="圆角矩形 7"/>
          <p:cNvSpPr/>
          <p:nvPr>
            <p:custDataLst>
              <p:tags r:id="rId2"/>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9" name="圆角矩形 8"/>
          <p:cNvSpPr/>
          <p:nvPr>
            <p:custDataLst>
              <p:tags r:id="rId3"/>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0" name="圆角矩形 9"/>
          <p:cNvSpPr/>
          <p:nvPr>
            <p:custDataLst>
              <p:tags r:id="rId4"/>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1" name="圆角矩形 10"/>
          <p:cNvSpPr/>
          <p:nvPr>
            <p:custDataLst>
              <p:tags r:id="rId5"/>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2" name="圆角矩形 11"/>
          <p:cNvSpPr/>
          <p:nvPr>
            <p:custDataLst>
              <p:tags r:id="rId6"/>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3" name="圆角矩形 12"/>
          <p:cNvSpPr/>
          <p:nvPr>
            <p:custDataLst>
              <p:tags r:id="rId7"/>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4" name="圆角矩形 13"/>
          <p:cNvSpPr/>
          <p:nvPr>
            <p:custDataLst>
              <p:tags r:id="rId8"/>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100" name="图片 99"/>
          <p:cNvPicPr/>
          <p:nvPr/>
        </p:nvPicPr>
        <p:blipFill>
          <a:blip r:embed="rId2"/>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3"/>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7" name="图片 6"/>
          <p:cNvPicPr>
            <a:picLocks noChangeAspect="1"/>
          </p:cNvPicPr>
          <p:nvPr/>
        </p:nvPicPr>
        <p:blipFill>
          <a:blip r:embed="rId2"/>
          <a:stretch>
            <a:fillRect/>
          </a:stretch>
        </p:blipFill>
        <p:spPr>
          <a:xfrm>
            <a:off x="917575" y="958215"/>
            <a:ext cx="3860800" cy="3689350"/>
          </a:xfrm>
          <a:prstGeom prst="rect">
            <a:avLst/>
          </a:prstGeom>
        </p:spPr>
      </p:pic>
      <p:pic>
        <p:nvPicPr>
          <p:cNvPr id="8" name="图片 7"/>
          <p:cNvPicPr>
            <a:picLocks noChangeAspect="1"/>
          </p:cNvPicPr>
          <p:nvPr/>
        </p:nvPicPr>
        <p:blipFill>
          <a:blip r:embed="rId3"/>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a:stretch>
            <a:fillRect/>
          </a:stretch>
        </p:blipFill>
        <p:spPr>
          <a:xfrm>
            <a:off x="626110" y="1018540"/>
            <a:ext cx="3771900" cy="3359150"/>
          </a:xfrm>
          <a:prstGeom prst="rect">
            <a:avLst/>
          </a:prstGeom>
        </p:spPr>
      </p:pic>
      <p:pic>
        <p:nvPicPr>
          <p:cNvPr id="7" name="图片 6"/>
          <p:cNvPicPr>
            <a:picLocks noChangeAspect="1"/>
          </p:cNvPicPr>
          <p:nvPr/>
        </p:nvPicPr>
        <p:blipFill>
          <a:blip r:embed="rId3"/>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项目打包和自动化部署</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smtClean="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smtClean="0">
                <a:solidFill>
                  <a:schemeClr val="bg1"/>
                </a:solidFill>
                <a:latin typeface="思源黑体 CN Regular" pitchFamily="34" charset="-122"/>
                <a:ea typeface="思源黑体 CN Regular" pitchFamily="34" charset="-122"/>
              </a:rPr>
              <a:t> </a:t>
            </a:r>
            <a:r>
              <a:rPr kumimoji="1" lang="zh-CN" altLang="en-US" sz="3600" b="1" dirty="0" smtClean="0">
                <a:solidFill>
                  <a:schemeClr val="bg1"/>
                </a:solidFill>
                <a:latin typeface="思源黑体 CN Regular" pitchFamily="34" charset="-122"/>
                <a:ea typeface="思源黑体 CN Regular" pitchFamily="34" charset="-122"/>
              </a:rPr>
              <a:t>谢谢！</a:t>
            </a:r>
            <a:endParaRPr kumimoji="1" lang="zh-CN" altLang="en-US" sz="3600" b="1" dirty="0">
              <a:solidFill>
                <a:schemeClr val="bg1"/>
              </a:solidFill>
              <a:latin typeface="思源黑体 CN Regular" pitchFamily="34" charset="-122"/>
              <a:ea typeface="思源黑体 CN Regular" pitchFamily="34" charset="-122"/>
            </a:endParaRP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0466" y="40164"/>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Vue (发音为 /vjuː/，类似 view) 是一款用于构建用户界面的 JavaScript 框架。它基于标准 HTML、CSS 和 JavaScript 构建，并提供了一套声明式的、组件化的编程模型，帮助你高效地开发用户界面。无论是简单还是复杂的界面，Vue 都可以胜任。</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 pinia是一个Vue状态管理工具</a:t>
            </a:r>
            <a:r>
              <a:rPr lang="zh-CN" sz="160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a:solidFill>
                  <a:schemeClr val="tx1">
                    <a:lumMod val="85000"/>
                    <a:lumOff val="15000"/>
                  </a:schemeClr>
                </a:solidFill>
                <a:latin typeface="Helvetica"/>
                <a:cs typeface="Helvetica"/>
              </a:rPr>
              <a:t>，它和vuex有很多相似的地方。本质上他是vuex团队核心成员开发的，在vuex上面提出了一些改进，pinia对于typescript的支持性更好，友好的devTools支持，pinia只有1kb，简化了很多方法的写法。</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 Vue Router 是 Vue.js 的官方路由。它与 Vue.js 核心深度集成，让用 Vue.js 构建单页应用变得轻而易举。SPA (Single Page Application)单页面应用程序，整个网站只有一个页面，内容的变化通过Ajax局部更新实现</a:t>
            </a:r>
            <a:r>
              <a:rPr lang="zh-CN" sz="1600">
                <a:solidFill>
                  <a:schemeClr val="tx1">
                    <a:lumMod val="85000"/>
                    <a:lumOff val="15000"/>
                  </a:schemeClr>
                </a:solidFill>
                <a:latin typeface="Helvetica"/>
                <a:ea typeface="宋体" panose="02010600030101010101" pitchFamily="2" charset="-122"/>
                <a:cs typeface="Helvetica"/>
              </a:rPr>
              <a:t>，</a:t>
            </a:r>
            <a:r>
              <a:rPr sz="1600">
                <a:solidFill>
                  <a:schemeClr val="tx1">
                    <a:lumMod val="85000"/>
                    <a:lumOff val="15000"/>
                  </a:schemeClr>
                </a:solidFill>
                <a:latin typeface="Helvetica"/>
                <a:cs typeface="Helvetica"/>
              </a:rPr>
              <a:t>实现原理之一就是基于URL地址的 hash (hash的变化会导致浏览器记录访问历史的变化、但是hash的变化不会触发新的URL请求)</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下一代前端开发与构建工具，由尤大大团队开发，突出了“快”的特点。Vite 采取了与 Webpack 截然不同的 unbundle 机制。 不需要构建、分解，源文件之间的依赖关系完全通过浏览器对 ESM 规范的支持来解析。这就使得</a:t>
            </a:r>
            <a:r>
              <a:rPr lang="zh-CN" sz="1600">
                <a:solidFill>
                  <a:schemeClr val="tx1">
                    <a:lumMod val="85000"/>
                    <a:lumOff val="15000"/>
                  </a:schemeClr>
                </a:solidFill>
                <a:latin typeface="Helvetica"/>
                <a:cs typeface="Helvetica"/>
              </a:rPr>
              <a:t>项目</a:t>
            </a:r>
            <a:r>
              <a:rPr sz="1600">
                <a:solidFill>
                  <a:schemeClr val="tx1">
                    <a:lumMod val="85000"/>
                    <a:lumOff val="15000"/>
                  </a:schemeClr>
                </a:solidFill>
                <a:latin typeface="Helvetica"/>
                <a:cs typeface="Helvetica"/>
              </a:rPr>
              <a:t>启动过程中只需做一些初始化的工作，剩下的完全由浏览器支持</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ODUxNWYxYzU3YWVlOTU1YzczYmYzMGU1YWYyZTQ5ZDMifQ=="/>
  <p:tag name="KSO_WPP_MARK_KEY" val="3c320917-d1f9-46b4-998b-b0ec2b33769c"/>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10074</Words>
  <Application>WPS 演示</Application>
  <PresentationFormat>全屏显示(16:9)</PresentationFormat>
  <Paragraphs>551</Paragraphs>
  <Slides>56</Slides>
  <Notes>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Arial</vt:lpstr>
      <vt:lpstr>宋体</vt:lpstr>
      <vt:lpstr>Wingdings</vt:lpstr>
      <vt:lpstr>Helvetica</vt:lpstr>
      <vt:lpstr>微软雅黑</vt:lpstr>
      <vt:lpstr>Franklin Gothic Book</vt:lpstr>
      <vt:lpstr>黑体</vt:lpstr>
      <vt:lpstr>思源黑体 CN Medium</vt:lpstr>
      <vt:lpstr>思源黑体 CN Regular</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a</cp:lastModifiedBy>
  <cp:revision>1385</cp:revision>
  <dcterms:created xsi:type="dcterms:W3CDTF">2022-10-13T06:18:00Z</dcterms:created>
  <dcterms:modified xsi:type="dcterms:W3CDTF">2023-03-31T06:00:52Z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